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9" r:id="rId2"/>
    <p:sldId id="290" r:id="rId3"/>
    <p:sldId id="279" r:id="rId4"/>
    <p:sldId id="300" r:id="rId5"/>
    <p:sldId id="297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7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30" autoAdjust="0"/>
    <p:restoredTop sz="94663"/>
  </p:normalViewPr>
  <p:slideViewPr>
    <p:cSldViewPr>
      <p:cViewPr varScale="1">
        <p:scale>
          <a:sx n="162" d="100"/>
          <a:sy n="162" d="100"/>
        </p:scale>
        <p:origin x="47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01423-A829-B044-9647-7B4D5BAA67D7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FD8807-D7DD-7641-BF0E-23A7600F6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36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3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6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77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80" y="133945"/>
            <a:ext cx="7358063" cy="12858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70"/>
            <a:ext cx="2133600" cy="27384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800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457140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1" y="4767270"/>
            <a:ext cx="2895600" cy="273844"/>
          </a:xfrm>
          <a:prstGeom prst="rect">
            <a:avLst/>
          </a:prstGeom>
        </p:spPr>
        <p:txBody>
          <a:bodyPr lIns="91423" tIns="45712" rIns="91423" bIns="45712"/>
          <a:lstStyle>
            <a:lvl1pPr algn="l">
              <a:defRPr sz="1800">
                <a:solidFill>
                  <a:srgbClr val="000000"/>
                </a:solidFill>
                <a:latin typeface="Verdana"/>
                <a:ea typeface="MS PGothic" pitchFamily="34" charset="-128"/>
                <a:cs typeface="+mn-cs"/>
              </a:defRPr>
            </a:lvl1pPr>
          </a:lstStyle>
          <a:p>
            <a:pPr defTabSz="457140">
              <a:defRPr/>
            </a:pPr>
            <a:r>
              <a:rPr lang="en-US"/>
              <a:t>https://isc.sans.edu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70"/>
            <a:ext cx="2133600" cy="273844"/>
          </a:xfrm>
          <a:prstGeom prst="rect">
            <a:avLst/>
          </a:prstGeom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defTabSz="457140">
              <a:defRPr/>
            </a:pPr>
            <a:fld id="{9B19A2A4-563A-470B-818D-FDD0C408185F}" type="slidenum">
              <a:rPr lang="en-US" altLang="en-US" sz="1800" smtClean="0">
                <a:ea typeface="ＭＳ Ｐゴシック" charset="0"/>
              </a:rPr>
              <a:pPr defTabSz="457140">
                <a:defRPr/>
              </a:pPr>
              <a:t>‹#›</a:t>
            </a:fld>
            <a:endParaRPr lang="en-US" altLang="en-US" sz="18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9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7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49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3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97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41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0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2ECC3-50FB-4443-9434-A595E6057F94}" type="datetimeFigureOut">
              <a:rPr lang="en-US" smtClean="0"/>
              <a:t>12/16/2019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37A-1A7B-4403-A5DD-D95C2E8800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4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wards.acm.org/" TargetMode="External"/><Relationship Id="rId3" Type="http://schemas.openxmlformats.org/officeDocument/2006/relationships/hyperlink" Target="https://ethics.acm.org/" TargetMode="External"/><Relationship Id="rId7" Type="http://schemas.openxmlformats.org/officeDocument/2006/relationships/hyperlink" Target="http://dl.acm.org/" TargetMode="External"/><Relationship Id="rId2" Type="http://schemas.openxmlformats.org/officeDocument/2006/relationships/hyperlink" Target="https://learning.acm.org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queue.acm.org/" TargetMode="External"/><Relationship Id="rId5" Type="http://schemas.openxmlformats.org/officeDocument/2006/relationships/hyperlink" Target="http://cacm.acm.org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queue.acm.org/" TargetMode="External"/><Relationship Id="rId3" Type="http://schemas.openxmlformats.org/officeDocument/2006/relationships/hyperlink" Target="https://on.acm.org/" TargetMode="External"/><Relationship Id="rId7" Type="http://schemas.openxmlformats.org/officeDocument/2006/relationships/hyperlink" Target="https://ethics.acm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learning.acm.org/" TargetMode="External"/><Relationship Id="rId5" Type="http://schemas.openxmlformats.org/officeDocument/2006/relationships/hyperlink" Target="https://learning.acm.org/techtalks" TargetMode="External"/><Relationship Id="rId4" Type="http://schemas.openxmlformats.org/officeDocument/2006/relationships/hyperlink" Target="mailto:learning@acm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161925"/>
            <a:ext cx="8153400" cy="638175"/>
          </a:xfrm>
          <a:prstGeom prst="rect">
            <a:avLst/>
          </a:prstGeom>
        </p:spPr>
        <p:txBody>
          <a:bodyPr lIns="91427" tIns="45714" rIns="91427" bIns="45714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160">
              <a:defRPr/>
            </a:pPr>
            <a:r>
              <a:rPr lang="en-US" sz="3500" dirty="0">
                <a:solidFill>
                  <a:srgbClr val="1EA3B5">
                    <a:lumMod val="7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700" u="sng" dirty="0">
              <a:solidFill>
                <a:srgbClr val="6BBCD8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xmlns="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872218"/>
            <a:ext cx="59817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1" tIns="45711" rIns="91421" bIns="45711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lvl="1" indent="0" algn="ctr" defTabSz="457130">
              <a:buNone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</a:rPr>
              <a:t>PyTorch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</a:rPr>
              <a:t>: A Modern Library for Machine Learning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”</a:t>
            </a:r>
          </a:p>
          <a:p>
            <a:pPr marL="457200" lvl="1" indent="0" algn="ctr" defTabSz="457130">
              <a:buNone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</a:rPr>
              <a:t>Adam Paszke</a:t>
            </a:r>
          </a:p>
          <a:p>
            <a:pPr marL="457200" lvl="1" indent="0" algn="ctr" defTabSz="457130">
              <a:buNone/>
            </a:pPr>
            <a:endParaRPr lang="en-US" sz="8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</a:rPr>
              <a:t>: </a:t>
            </a:r>
            <a:r>
              <a:rPr lang="en-US" altLang="ja-JP" dirty="0">
                <a:solidFill>
                  <a:srgbClr val="1EA3B5"/>
                </a:solidFill>
                <a:latin typeface="Calibri" panose="020F0502020204030204" pitchFamily="34" charset="0"/>
              </a:rPr>
              <a:t>#</a:t>
            </a:r>
            <a:r>
              <a:rPr lang="en-US" altLang="ja-JP" dirty="0" err="1">
                <a:solidFill>
                  <a:srgbClr val="1EA3B5"/>
                </a:solidFill>
                <a:latin typeface="Calibri" panose="020F0502020204030204" pitchFamily="34" charset="0"/>
              </a:rPr>
              <a:t>ACMLearning</a:t>
            </a:r>
            <a:endParaRPr lang="en-US" altLang="ja-JP" dirty="0">
              <a:solidFill>
                <a:srgbClr val="1EA3B5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</a:rPr>
              <a:t>: </a:t>
            </a:r>
            <a:r>
              <a:rPr lang="en-US" altLang="ja-JP" dirty="0">
                <a:solidFill>
                  <a:srgbClr val="1EA3B5"/>
                </a:solidFill>
                <a:latin typeface="Calibri" panose="020F0502020204030204" pitchFamily="34" charset="0"/>
              </a:rPr>
              <a:t>@</a:t>
            </a:r>
            <a:r>
              <a:rPr lang="en-US" altLang="ja-JP" dirty="0" err="1">
                <a:solidFill>
                  <a:srgbClr val="1EA3B5"/>
                </a:solidFill>
                <a:latin typeface="Calibri" panose="020F0502020204030204" pitchFamily="34" charset="0"/>
              </a:rPr>
              <a:t>ACMeducation</a:t>
            </a:r>
            <a:endParaRPr lang="en-US" altLang="ja-JP" dirty="0">
              <a:solidFill>
                <a:srgbClr val="1EA3B5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2930979"/>
            <a:ext cx="7886700" cy="189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1" tIns="45711" rIns="91421" bIns="45711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lvl="1" indent="0" defTabSz="457130">
              <a:buNone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Additional Info:</a:t>
            </a: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 defTabSz="457130"/>
            <a:r>
              <a:rPr lang="en-US" altLang="ja-JP" sz="14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at the top of the hour and lasts 60 minutes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lvl="2" defTabSz="457130"/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you will help us out if you take the experience survey</a:t>
            </a:r>
          </a:p>
          <a:p>
            <a:pPr lvl="2" defTabSz="457130"/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 in a few days</a:t>
            </a:r>
          </a:p>
        </p:txBody>
      </p:sp>
    </p:spTree>
    <p:extLst>
      <p:ext uri="{BB962C8B-B14F-4D97-AF65-F5344CB8AC3E}">
        <p14:creationId xmlns:p14="http://schemas.microsoft.com/office/powerpoint/2010/main" val="161725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00150"/>
            <a:ext cx="8686800" cy="243840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PyTorch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: A Modern Library for Machine Learning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3100" dirty="0">
                <a:latin typeface="Arial" panose="020B0604020202020204" pitchFamily="34" charset="0"/>
                <a:cs typeface="Arial" panose="020B0604020202020204" pitchFamily="34" charset="0"/>
              </a:rPr>
              <a:t>Speaker: Adam Paszke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xmlns="" id="{70E7FC45-1B55-A647-9BCA-8C7D1192F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AA77E11-7472-024B-BA22-01A3E2B89590}"/>
              </a:ext>
            </a:extLst>
          </p:cNvPr>
          <p:cNvSpPr txBox="1"/>
          <p:nvPr/>
        </p:nvSpPr>
        <p:spPr>
          <a:xfrm>
            <a:off x="2990850" y="3594528"/>
            <a:ext cx="3314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Moderator: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Erik Meijer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2543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066800" y="931932"/>
            <a:ext cx="7543800" cy="15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7" tIns="45714" rIns="91427" bIns="45714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lvl="1" indent="0" defTabSz="457160">
              <a:buNone/>
            </a:pPr>
            <a:r>
              <a:rPr lang="en-US" altLang="ja-JP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Scientists, Programmers, Designers, and Managers:</a:t>
            </a:r>
          </a:p>
          <a:p>
            <a:pPr marL="285712" lvl="1" defTabSz="457160">
              <a:buFont typeface="Arial" panose="020B0604020202020204" pitchFamily="34" charset="0"/>
              <a:buChar char="•"/>
            </a:pPr>
            <a:r>
              <a:rPr lang="en-US" altLang="ja-JP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Learning Center - </a:t>
            </a:r>
            <a:r>
              <a:rPr lang="en-US" altLang="ja-JP" sz="1400" dirty="0">
                <a:solidFill>
                  <a:schemeClr val="tx1"/>
                </a:solidFill>
                <a:latin typeface="+mj-lt"/>
                <a:cs typeface="Arial" panose="020B0604020202020204" pitchFamily="34" charset="0"/>
                <a:hlinkClick r:id="rId2"/>
              </a:rPr>
              <a:t>https://learning.acm.org</a:t>
            </a:r>
            <a:endParaRPr lang="en-US" altLang="ja-JP" sz="14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marL="685762" lvl="2" defTabSz="457160">
              <a:buFont typeface="Arial" panose="020B0604020202020204" pitchFamily="34" charset="0"/>
              <a:buChar char="•"/>
            </a:pPr>
            <a:r>
              <a:rPr lang="en-US" altLang="ja-JP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View past </a:t>
            </a:r>
            <a:r>
              <a:rPr lang="en-US" altLang="ja-JP" sz="120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TechTalks</a:t>
            </a:r>
            <a:r>
              <a:rPr lang="en-US" altLang="ja-JP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&amp; Podcasts with top inventors, innovators, entrepreneurs, &amp; award winners</a:t>
            </a:r>
          </a:p>
          <a:p>
            <a:pPr marL="685762" lvl="2" defTabSz="457160">
              <a:buFont typeface="Arial" panose="020B0604020202020204" pitchFamily="34" charset="0"/>
              <a:buChar char="•"/>
            </a:pPr>
            <a:r>
              <a:rPr lang="en-US" altLang="ja-JP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Access to </a:t>
            </a:r>
            <a:r>
              <a:rPr lang="en-US" altLang="en-US" sz="1200" dirty="0">
                <a:solidFill>
                  <a:prstClr val="black"/>
                </a:solidFill>
                <a:latin typeface="+mj-lt"/>
                <a:ea typeface="MS PGothic" pitchFamily="34" charset="-128"/>
              </a:rPr>
              <a:t>O’Reilly </a:t>
            </a:r>
            <a:r>
              <a:rPr lang="en-US" altLang="ja-JP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Learning Platform – technical books, courses, videos, tutorials &amp; case studies</a:t>
            </a:r>
          </a:p>
          <a:p>
            <a:pPr marL="685762" lvl="2" defTabSz="457160">
              <a:buFont typeface="Arial" panose="020B0604020202020204" pitchFamily="34" charset="0"/>
              <a:buChar char="•"/>
            </a:pPr>
            <a:r>
              <a:rPr lang="en-US" altLang="ja-JP" sz="12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Access to Skillsoft Training &amp; ScienceDirect – vendor certification prep, technical books &amp; courses</a:t>
            </a:r>
            <a:r>
              <a:rPr lang="en-US" altLang="en-US" sz="1250" dirty="0">
                <a:solidFill>
                  <a:prstClr val="black"/>
                </a:solidFill>
                <a:latin typeface="+mj-lt"/>
                <a:ea typeface="MS PGothic" pitchFamily="34" charset="-128"/>
              </a:rPr>
              <a:t> </a:t>
            </a:r>
          </a:p>
          <a:p>
            <a:pPr marL="285712" lvl="1" defTabSz="457160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prstClr val="black"/>
                </a:solidFill>
                <a:latin typeface="+mj-lt"/>
                <a:ea typeface="MS PGothic" pitchFamily="34" charset="-128"/>
                <a:cs typeface="Arial" panose="020B0604020202020204" pitchFamily="34" charset="0"/>
              </a:rPr>
              <a:t>Ethical Responsibility – </a:t>
            </a:r>
            <a:r>
              <a:rPr lang="en-US" altLang="en-US" sz="1400" dirty="0">
                <a:solidFill>
                  <a:prstClr val="black"/>
                </a:solidFill>
                <a:latin typeface="+mj-lt"/>
                <a:ea typeface="MS PGothic" pitchFamily="34" charset="-128"/>
                <a:cs typeface="Arial" panose="020B0604020202020204" pitchFamily="34" charset="0"/>
                <a:hlinkClick r:id="rId3"/>
              </a:rPr>
              <a:t>https://ethics.acm.org</a:t>
            </a:r>
            <a:r>
              <a:rPr lang="en-US" altLang="en-US" sz="1400" dirty="0">
                <a:solidFill>
                  <a:prstClr val="black"/>
                </a:solidFill>
                <a:latin typeface="+mj-lt"/>
                <a:ea typeface="MS PGothic" pitchFamily="34" charset="-128"/>
                <a:cs typeface="Arial" panose="020B0604020202020204" pitchFamily="34" charset="0"/>
              </a:rPr>
              <a:t> </a:t>
            </a:r>
            <a:r>
              <a:rPr lang="en-US" altLang="en-US" sz="1450" dirty="0">
                <a:solidFill>
                  <a:prstClr val="black"/>
                </a:solidFill>
                <a:latin typeface="+mn-lt"/>
                <a:ea typeface="MS PGothic" pitchFamily="34" charset="-128"/>
              </a:rPr>
              <a:t/>
            </a:r>
            <a:br>
              <a:rPr lang="en-US" altLang="en-US" sz="1450" dirty="0">
                <a:solidFill>
                  <a:prstClr val="black"/>
                </a:solidFill>
                <a:latin typeface="+mn-lt"/>
                <a:ea typeface="MS PGothic" pitchFamily="34" charset="-128"/>
              </a:rPr>
            </a:br>
            <a:endParaRPr lang="en-US" altLang="en-US" sz="1450" dirty="0">
              <a:solidFill>
                <a:prstClr val="black"/>
              </a:solidFill>
              <a:latin typeface="+mn-lt"/>
              <a:ea typeface="MS PGothic" pitchFamily="34" charset="-128"/>
            </a:endParaRPr>
          </a:p>
          <a:p>
            <a:pPr marL="457137" lvl="1" indent="0" defTabSz="457160">
              <a:buNone/>
            </a:pPr>
            <a:endParaRPr lang="en-US" altLang="en-US" sz="1250" dirty="0">
              <a:solidFill>
                <a:prstClr val="black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161925"/>
            <a:ext cx="8153400" cy="638175"/>
          </a:xfrm>
          <a:prstGeom prst="rect">
            <a:avLst/>
          </a:prstGeom>
        </p:spPr>
        <p:txBody>
          <a:bodyPr lIns="91427" tIns="45714" rIns="91427" bIns="45714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160">
              <a:defRPr/>
            </a:pPr>
            <a:r>
              <a:rPr lang="en-US" sz="3500" dirty="0">
                <a:solidFill>
                  <a:srgbClr val="1EA3B5">
                    <a:lumMod val="7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ACM.org Highlights</a:t>
            </a:r>
            <a:endParaRPr lang="en-US" sz="1700" u="sng" dirty="0">
              <a:solidFill>
                <a:srgbClr val="6BBCD8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xmlns="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AE8CF15-B4D7-FD4E-B29B-6337DB9C2ED1}"/>
              </a:ext>
            </a:extLst>
          </p:cNvPr>
          <p:cNvSpPr txBox="1"/>
          <p:nvPr/>
        </p:nvSpPr>
        <p:spPr>
          <a:xfrm>
            <a:off x="4114799" y="2541726"/>
            <a:ext cx="4267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12" lvl="1" defTabSz="457160"/>
            <a:r>
              <a:rPr lang="en-US" altLang="ja-JP" sz="1400" u="sng" dirty="0">
                <a:latin typeface="+mj-lt"/>
                <a:cs typeface="Arial" panose="020B0604020202020204" pitchFamily="34" charset="0"/>
              </a:rPr>
              <a:t>Popular Publications &amp; Research Papers</a:t>
            </a:r>
            <a:endParaRPr lang="en-US" altLang="en-US" sz="1300" b="1" i="1" u="sng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Communications of the ACM - </a:t>
            </a:r>
            <a:r>
              <a:rPr lang="en-US" altLang="en-US" sz="1300" u="sng" dirty="0">
                <a:solidFill>
                  <a:srgbClr val="1EA3B5">
                    <a:lumMod val="75000"/>
                  </a:srgb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http://cacm.acm.org</a:t>
            </a: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Queue Magazine</a:t>
            </a:r>
            <a:r>
              <a:rPr lang="en-US" altLang="en-US" sz="1300" dirty="0">
                <a:solidFill>
                  <a:prstClr val="black"/>
                </a:solidFill>
                <a:latin typeface="+mj-lt"/>
                <a:ea typeface="MS PGothic" pitchFamily="34" charset="-128"/>
              </a:rPr>
              <a:t> - </a:t>
            </a:r>
            <a:r>
              <a:rPr lang="en-US" altLang="en-US" sz="1300" u="sng" dirty="0">
                <a:solidFill>
                  <a:srgbClr val="1EA3B5">
                    <a:lumMod val="75000"/>
                  </a:srgb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6"/>
              </a:rPr>
              <a:t>http://queue.acm.org</a:t>
            </a:r>
            <a:endParaRPr lang="en-US" altLang="en-US" sz="1300" u="sng" dirty="0">
              <a:solidFill>
                <a:srgbClr val="1EA3B5">
                  <a:lumMod val="75000"/>
                </a:srgbClr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Digital Library - </a:t>
            </a:r>
            <a:r>
              <a:rPr lang="en-US" altLang="en-US" sz="1300" u="sng" dirty="0">
                <a:solidFill>
                  <a:srgbClr val="1EA3B5">
                    <a:lumMod val="75000"/>
                  </a:srgbClr>
                </a:solidFill>
                <a:latin typeface="+mj-lt"/>
                <a:ea typeface="MS PGothic" pitchFamily="34" charset="-128"/>
                <a:hlinkClick r:id="rId7"/>
              </a:rPr>
              <a:t>http://dl.acm.org</a:t>
            </a:r>
            <a:endParaRPr lang="en-US" altLang="en-US" sz="1300" u="sng" dirty="0">
              <a:solidFill>
                <a:srgbClr val="1EA3B5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285712" lvl="1" defTabSz="457160"/>
            <a:endParaRPr lang="en-US" altLang="en-US" sz="800" u="sng" dirty="0">
              <a:solidFill>
                <a:srgbClr val="1EA3B5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285712" lvl="1" defTabSz="457160"/>
            <a:endParaRPr lang="en-US" altLang="en-US" sz="800" u="sng" dirty="0">
              <a:solidFill>
                <a:srgbClr val="1EA3B5">
                  <a:lumMod val="75000"/>
                </a:srgbClr>
              </a:solidFill>
              <a:latin typeface="+mj-lt"/>
              <a:ea typeface="MS PGothic" pitchFamily="34" charset="-128"/>
            </a:endParaRPr>
          </a:p>
          <a:p>
            <a:pPr marL="285712" lvl="1" defTabSz="457160"/>
            <a:r>
              <a:rPr lang="en-US" altLang="ja-JP" sz="1400" u="sng" dirty="0">
                <a:latin typeface="+mj-lt"/>
                <a:cs typeface="Arial" panose="020B0604020202020204" pitchFamily="34" charset="0"/>
              </a:rPr>
              <a:t>Major Conferences, Events, &amp; Recognition </a:t>
            </a:r>
            <a:endParaRPr lang="en-US" altLang="en-US" sz="1300" b="1" i="1" u="sng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i="1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https://www.acm.org/conferences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i="1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https://www.acm.org/chapters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i="1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https://awards.acm.org</a:t>
            </a:r>
            <a:endParaRPr lang="en-US" altLang="en-US" sz="1300" i="1" dirty="0">
              <a:solidFill>
                <a:prstClr val="black"/>
              </a:solidFill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2CD5CE9-0B59-6A4D-8088-054E80DB9242}"/>
              </a:ext>
            </a:extLst>
          </p:cNvPr>
          <p:cNvSpPr txBox="1"/>
          <p:nvPr/>
        </p:nvSpPr>
        <p:spPr>
          <a:xfrm>
            <a:off x="762001" y="2522345"/>
            <a:ext cx="31242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12" lvl="1" defTabSz="457160"/>
            <a:r>
              <a:rPr lang="en-US" altLang="ja-JP" sz="1400" u="sng" dirty="0">
                <a:latin typeface="+mj-lt"/>
                <a:cs typeface="Arial" panose="020B0604020202020204" pitchFamily="34" charset="0"/>
              </a:rPr>
              <a:t>By the Numbers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2,200,000+ content readers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1,800,000+ DL research citations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$1,000,000 Turing Award prize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100,000+ global members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1160+ Fellows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700+ chapters globally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170+ yearly conferences globally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100+ yearly awards</a:t>
            </a:r>
          </a:p>
          <a:p>
            <a:pPr marL="571462" lvl="1" indent="-285750" defTabSz="457160">
              <a:buFont typeface="Arial" panose="020B0604020202020204" pitchFamily="34" charset="0"/>
              <a:buChar char="•"/>
            </a:pPr>
            <a:r>
              <a:rPr lang="en-US" altLang="en-US" sz="1300" dirty="0">
                <a:solidFill>
                  <a:prstClr val="black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70+ Turing Award Laureates</a:t>
            </a:r>
          </a:p>
        </p:txBody>
      </p:sp>
    </p:spTree>
    <p:extLst>
      <p:ext uri="{BB962C8B-B14F-4D97-AF65-F5344CB8AC3E}">
        <p14:creationId xmlns:p14="http://schemas.microsoft.com/office/powerpoint/2010/main" val="2561197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161925"/>
            <a:ext cx="8153400" cy="638175"/>
          </a:xfrm>
          <a:prstGeom prst="rect">
            <a:avLst/>
          </a:prstGeom>
        </p:spPr>
        <p:txBody>
          <a:bodyPr lIns="91427" tIns="45714" rIns="91427" bIns="45714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160">
              <a:defRPr/>
            </a:pPr>
            <a:r>
              <a:rPr lang="en-US" sz="3500" dirty="0">
                <a:solidFill>
                  <a:srgbClr val="1EA3B5">
                    <a:lumMod val="7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Welcome</a:t>
            </a:r>
            <a:endParaRPr lang="en-US" sz="1700" u="sng" dirty="0">
              <a:solidFill>
                <a:srgbClr val="6BBCD8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xmlns="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872218"/>
            <a:ext cx="59817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1" tIns="45711" rIns="91421" bIns="45711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lvl="1" indent="0" algn="ctr" defTabSz="457130">
              <a:buNone/>
            </a:pPr>
            <a:r>
              <a:rPr lang="en-US" altLang="ja-JP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</a:rPr>
              <a:t>PyTorch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</a:rPr>
              <a:t>: A Modern Library for Machine Learning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</a:rPr>
              <a:t>”</a:t>
            </a:r>
          </a:p>
          <a:p>
            <a:pPr marL="457200" lvl="1" indent="0" algn="ctr" defTabSz="457130">
              <a:buNone/>
            </a:pP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</a:rPr>
              <a:t>Adam Paszke</a:t>
            </a:r>
          </a:p>
          <a:p>
            <a:pPr marL="457200" lvl="1" indent="0" algn="ctr" defTabSz="457130">
              <a:buNone/>
            </a:pPr>
            <a:endParaRPr lang="en-US" sz="8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Twitter Hashtag</a:t>
            </a:r>
            <a:r>
              <a:rPr lang="en-US" altLang="ja-JP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</a:rPr>
              <a:t>: </a:t>
            </a:r>
            <a:r>
              <a:rPr lang="en-US" altLang="ja-JP" dirty="0">
                <a:solidFill>
                  <a:srgbClr val="1EA3B5"/>
                </a:solidFill>
                <a:latin typeface="Calibri" panose="020F0502020204030204" pitchFamily="34" charset="0"/>
              </a:rPr>
              <a:t>#</a:t>
            </a:r>
            <a:r>
              <a:rPr lang="en-US" altLang="ja-JP" dirty="0" err="1">
                <a:solidFill>
                  <a:srgbClr val="1EA3B5"/>
                </a:solidFill>
                <a:latin typeface="Calibri" panose="020F0502020204030204" pitchFamily="34" charset="0"/>
              </a:rPr>
              <a:t>ACMLearning</a:t>
            </a:r>
            <a:endParaRPr lang="en-US" altLang="ja-JP" dirty="0">
              <a:solidFill>
                <a:srgbClr val="1EA3B5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Tweet questions &amp; comments to</a:t>
            </a:r>
            <a:r>
              <a:rPr lang="en-US" altLang="ja-JP" dirty="0">
                <a:solidFill>
                  <a:srgbClr val="1EA3B5">
                    <a:lumMod val="75000"/>
                  </a:srgbClr>
                </a:solidFill>
                <a:latin typeface="Calibri" panose="020F0502020204030204" pitchFamily="34" charset="0"/>
              </a:rPr>
              <a:t>: </a:t>
            </a:r>
            <a:r>
              <a:rPr lang="en-US" altLang="ja-JP" dirty="0">
                <a:solidFill>
                  <a:srgbClr val="1EA3B5"/>
                </a:solidFill>
                <a:latin typeface="Calibri" panose="020F0502020204030204" pitchFamily="34" charset="0"/>
              </a:rPr>
              <a:t>@</a:t>
            </a:r>
            <a:r>
              <a:rPr lang="en-US" altLang="ja-JP" dirty="0" err="1">
                <a:solidFill>
                  <a:srgbClr val="1EA3B5"/>
                </a:solidFill>
                <a:latin typeface="Calibri" panose="020F0502020204030204" pitchFamily="34" charset="0"/>
              </a:rPr>
              <a:t>ACMeducation</a:t>
            </a:r>
            <a:endParaRPr lang="en-US" altLang="ja-JP" dirty="0">
              <a:solidFill>
                <a:srgbClr val="1EA3B5"/>
              </a:solidFill>
              <a:latin typeface="Calibri" panose="020F0502020204030204" pitchFamily="34" charset="0"/>
            </a:endParaRPr>
          </a:p>
          <a:p>
            <a:pPr marL="457189" lvl="1" indent="0" algn="ctr" defTabSz="457119"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</a:rPr>
              <a:t>Post-Talk Discourse: </a:t>
            </a: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xmlns="" id="{7ABDBE34-4C4C-3A49-AA7B-E74AA2CA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650" y="2930979"/>
            <a:ext cx="7886700" cy="189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1" tIns="45711" rIns="91421" bIns="45711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lvl="1" indent="0" defTabSz="457130">
              <a:buNone/>
            </a:pPr>
            <a:r>
              <a:rPr 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Additional Info:</a:t>
            </a: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2" defTabSz="457130"/>
            <a:r>
              <a:rPr lang="en-US" altLang="ja-JP" sz="1400" dirty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Talk begins </a:t>
            </a:r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at the top of the hour and lasts 60 minutes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On the bottom panel you’ll find a number of widgets, including Twitter and Sharing apps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For volume control, use your master volume controls and try headphones if it’s too low</a:t>
            </a:r>
          </a:p>
          <a:p>
            <a:pPr lvl="2" defTabSz="457130"/>
            <a:r>
              <a:rPr lang="en-US" altLang="ja-JP" sz="1400" dirty="0">
                <a:solidFill>
                  <a:srgbClr val="2B2B2B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If you are experiencing any issues, try refreshing your browser or relaunching your session</a:t>
            </a:r>
          </a:p>
          <a:p>
            <a:pPr lvl="2" defTabSz="457130"/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At the end of the presentation, you will help us out if you take the experience survey</a:t>
            </a:r>
          </a:p>
          <a:p>
            <a:pPr lvl="2" defTabSz="457130"/>
            <a:r>
              <a:rPr lang="en-US" altLang="en-US" sz="1400" dirty="0">
                <a:solidFill>
                  <a:srgbClr val="2B2B2B"/>
                </a:solidFill>
                <a:latin typeface="Calibri" panose="020F0502020204030204" pitchFamily="34" charset="0"/>
                <a:ea typeface="MS PGothic" pitchFamily="34" charset="-128"/>
                <a:cs typeface="Arial" panose="020B0604020202020204" pitchFamily="34" charset="0"/>
              </a:rPr>
              <a:t>This session is being recorded and will be archived for on-demand viewing in a few days</a:t>
            </a:r>
          </a:p>
        </p:txBody>
      </p:sp>
    </p:spTree>
    <p:extLst>
      <p:ext uri="{BB962C8B-B14F-4D97-AF65-F5344CB8AC3E}">
        <p14:creationId xmlns:p14="http://schemas.microsoft.com/office/powerpoint/2010/main" val="98416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3400" y="577463"/>
            <a:ext cx="8153400" cy="638175"/>
          </a:xfrm>
          <a:prstGeom prst="rect">
            <a:avLst/>
          </a:prstGeom>
        </p:spPr>
        <p:txBody>
          <a:bodyPr lIns="91427" tIns="45714" rIns="91427" bIns="45714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160">
              <a:defRPr/>
            </a:pPr>
            <a:r>
              <a:rPr lang="en-US" sz="3500" dirty="0">
                <a:solidFill>
                  <a:srgbClr val="1EA3B5">
                    <a:lumMod val="7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Learning Continues…</a:t>
            </a:r>
            <a:endParaRPr lang="en-US" sz="1700" u="sng" dirty="0">
              <a:solidFill>
                <a:srgbClr val="6BBCD8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" descr="https://lh5.googleusercontent.com/4FSe8yQSuqKQLTVLiuphhhqCVh4UIUYmndgNgjk0lL6-9y-IeWA-i_ZBQcMvtDMOvBVxJl8635JOukZ3y_lSae7YAo2b3soUTel2ml_BmGiG-bPWhnliDIGyeRGqLoHFn15iTgQ8_Lw">
            <a:extLst>
              <a:ext uri="{FF2B5EF4-FFF2-40B4-BE49-F238E27FC236}">
                <a16:creationId xmlns:a16="http://schemas.microsoft.com/office/drawing/2014/main" xmlns="" id="{1DAE931A-21B0-924E-A180-335B8855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715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791B86B0-8E7D-CB43-8519-CF5742705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904874"/>
            <a:ext cx="7772400" cy="364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1" tIns="45711" rIns="91421" bIns="45711"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Verdana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457200" lvl="1" indent="0" defTabSz="457130">
              <a:buNone/>
            </a:pPr>
            <a:endParaRPr lang="en-US" altLang="en-US" sz="1400" dirty="0">
              <a:solidFill>
                <a:srgbClr val="2B2B2B"/>
              </a:solidFill>
              <a:latin typeface="Calibri" panose="020F050202020403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457200" lvl="1" indent="0" algn="ctr" defTabSz="457130">
              <a:buNone/>
            </a:pPr>
            <a:endParaRPr lang="en-US" sz="800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endParaRPr lang="en-US" sz="16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TechTalk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Discourse: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3"/>
              </a:rPr>
              <a:t>https://on.acm.org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TechTalk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Inquiries: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4"/>
              </a:rPr>
              <a:t>learning@acm.org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r>
              <a:rPr lang="en-US" sz="2200" dirty="0" err="1">
                <a:solidFill>
                  <a:schemeClr val="tx1"/>
                </a:solidFill>
                <a:latin typeface="Calibri" panose="020F0502020204030204" pitchFamily="34" charset="0"/>
              </a:rPr>
              <a:t>TechTalk</a:t>
            </a:r>
            <a:r>
              <a:rPr lang="en-US" sz="2200">
                <a:solidFill>
                  <a:schemeClr val="tx1"/>
                </a:solidFill>
                <a:latin typeface="Calibri" panose="020F0502020204030204" pitchFamily="34" charset="0"/>
              </a:rPr>
              <a:t> Archives: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5"/>
              </a:rPr>
              <a:t>https://learning.acm.org/techtalks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</a:p>
          <a:p>
            <a:pPr marL="457200" lvl="1" indent="0" algn="ctr" defTabSz="457130">
              <a:buNone/>
            </a:pP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Learning Center: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6"/>
              </a:rPr>
              <a:t>https://learning.acm.org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Professional Ethics: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7"/>
              </a:rPr>
              <a:t>https://ethics.acm.org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r>
              <a:rPr lang="en-US" sz="2200" i="1" dirty="0">
                <a:solidFill>
                  <a:schemeClr val="tx1"/>
                </a:solidFill>
                <a:latin typeface="Calibri" panose="020F0502020204030204" pitchFamily="34" charset="0"/>
              </a:rPr>
              <a:t>Queue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</a:rPr>
              <a:t> Magazine: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hlinkClick r:id="rId8"/>
              </a:rPr>
              <a:t>https://queue.acm.org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457200" lvl="1" indent="0" algn="ctr" defTabSz="457130">
              <a:buNone/>
            </a:pPr>
            <a:endParaRPr lang="en-US" sz="16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244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2B2B2B"/>
      </a:dk2>
      <a:lt2>
        <a:srgbClr val="D5D2C3"/>
      </a:lt2>
      <a:accent1>
        <a:srgbClr val="1EA3B5"/>
      </a:accent1>
      <a:accent2>
        <a:srgbClr val="EC541B"/>
      </a:accent2>
      <a:accent3>
        <a:srgbClr val="1AA756"/>
      </a:accent3>
      <a:accent4>
        <a:srgbClr val="E2151C"/>
      </a:accent4>
      <a:accent5>
        <a:srgbClr val="646464"/>
      </a:accent5>
      <a:accent6>
        <a:srgbClr val="DC3D08"/>
      </a:accent6>
      <a:hlink>
        <a:srgbClr val="1EA2B4"/>
      </a:hlink>
      <a:folHlink>
        <a:srgbClr val="1EA2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461</Words>
  <Application>Microsoft Office PowerPoint</Application>
  <PresentationFormat>On-screen Show (16:9)</PresentationFormat>
  <Paragraphs>67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MS PGothic</vt:lpstr>
      <vt:lpstr>MS PGothic</vt:lpstr>
      <vt:lpstr>Arial</vt:lpstr>
      <vt:lpstr>Calibri</vt:lpstr>
      <vt:lpstr>Verdana</vt:lpstr>
      <vt:lpstr>Office Theme</vt:lpstr>
      <vt:lpstr>PowerPoint Presentation</vt:lpstr>
      <vt:lpstr>PyTorch: A Modern Library for Machine Learning  Speaker: Adam Paszke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 Timanovsky</dc:creator>
  <cp:lastModifiedBy>svcs_pdf</cp:lastModifiedBy>
  <cp:revision>117</cp:revision>
  <dcterms:created xsi:type="dcterms:W3CDTF">2016-09-27T15:11:25Z</dcterms:created>
  <dcterms:modified xsi:type="dcterms:W3CDTF">2019-12-16T15:02:53Z</dcterms:modified>
</cp:coreProperties>
</file>